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0" r:id="rId11"/>
    <p:sldId id="262" r:id="rId12"/>
    <p:sldId id="268" r:id="rId13"/>
    <p:sldId id="261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9A648C8-0436-6FAF-8B52-BA15EFB5F9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1" y="343038"/>
            <a:ext cx="11506200" cy="4792766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635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98464" y="2423160"/>
            <a:ext cx="5486400" cy="3886200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0C55-2E11-4E7F-9EF8-868B07C6C42C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49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384" y="1012952"/>
            <a:ext cx="4023360" cy="16367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E8E4848-C9F6-6844-AB1C-C4F0E8A472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42901" y="345109"/>
            <a:ext cx="6714969" cy="6163508"/>
          </a:xfrm>
          <a:custGeom>
            <a:avLst/>
            <a:gdLst>
              <a:gd name="connsiteX0" fmla="*/ 281857 w 6714969"/>
              <a:gd name="connsiteY0" fmla="*/ 0 h 6163508"/>
              <a:gd name="connsiteX1" fmla="*/ 6433112 w 6714969"/>
              <a:gd name="connsiteY1" fmla="*/ 0 h 6163508"/>
              <a:gd name="connsiteX2" fmla="*/ 6714969 w 6714969"/>
              <a:gd name="connsiteY2" fmla="*/ 281857 h 6163508"/>
              <a:gd name="connsiteX3" fmla="*/ 6714969 w 6714969"/>
              <a:gd name="connsiteY3" fmla="*/ 5881651 h 6163508"/>
              <a:gd name="connsiteX4" fmla="*/ 6433112 w 6714969"/>
              <a:gd name="connsiteY4" fmla="*/ 6163508 h 6163508"/>
              <a:gd name="connsiteX5" fmla="*/ 281857 w 6714969"/>
              <a:gd name="connsiteY5" fmla="*/ 6163508 h 6163508"/>
              <a:gd name="connsiteX6" fmla="*/ 0 w 6714969"/>
              <a:gd name="connsiteY6" fmla="*/ 5881651 h 6163508"/>
              <a:gd name="connsiteX7" fmla="*/ 0 w 6714969"/>
              <a:gd name="connsiteY7" fmla="*/ 281857 h 6163508"/>
              <a:gd name="connsiteX8" fmla="*/ 281857 w 6714969"/>
              <a:gd name="connsiteY8" fmla="*/ 0 h 616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4969" h="6163508">
                <a:moveTo>
                  <a:pt x="281857" y="0"/>
                </a:moveTo>
                <a:lnTo>
                  <a:pt x="6433112" y="0"/>
                </a:lnTo>
                <a:cubicBezTo>
                  <a:pt x="6588777" y="0"/>
                  <a:pt x="6714969" y="126192"/>
                  <a:pt x="6714969" y="281857"/>
                </a:cubicBezTo>
                <a:lnTo>
                  <a:pt x="6714969" y="5881651"/>
                </a:lnTo>
                <a:cubicBezTo>
                  <a:pt x="6714969" y="6037316"/>
                  <a:pt x="6588777" y="6163508"/>
                  <a:pt x="6433112" y="6163508"/>
                </a:cubicBezTo>
                <a:lnTo>
                  <a:pt x="281857" y="6163508"/>
                </a:lnTo>
                <a:cubicBezTo>
                  <a:pt x="126192" y="6163508"/>
                  <a:pt x="0" y="6037316"/>
                  <a:pt x="0" y="5881651"/>
                </a:cubicBezTo>
                <a:lnTo>
                  <a:pt x="0" y="281857"/>
                </a:lnTo>
                <a:cubicBezTo>
                  <a:pt x="0" y="126192"/>
                  <a:pt x="126192" y="0"/>
                  <a:pt x="281857" y="0"/>
                </a:cubicBez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44384" y="2896616"/>
            <a:ext cx="4023360" cy="3364992"/>
          </a:xfr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marL="228600" lvl="0" indent="-228600"/>
            <a:r>
              <a:rPr lang="en-US" dirty="0"/>
              <a:t>Click to edit Master text styles</a:t>
            </a:r>
          </a:p>
          <a:p>
            <a:pPr marL="228600" lvl="1" indent="-228600"/>
            <a:r>
              <a:rPr lang="en-US" dirty="0"/>
              <a:t>Second level</a:t>
            </a:r>
          </a:p>
          <a:p>
            <a:pPr marL="228600" lvl="2" indent="-228600"/>
            <a:r>
              <a:rPr lang="en-US" dirty="0"/>
              <a:t>Third level</a:t>
            </a:r>
          </a:p>
          <a:p>
            <a:pPr marL="228600" lvl="3" indent="-228600"/>
            <a:r>
              <a:rPr lang="en-US" dirty="0"/>
              <a:t>Fourth level</a:t>
            </a:r>
          </a:p>
          <a:p>
            <a:pPr marL="228600" lvl="4" indent="-228600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FCAD-E19B-4A0F-866E-979EDEC4B525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460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4A14-E3E2-4038-B0C4-0EC5ECBDA17A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91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1396-E7F4-44BB-B3C1-CAADE8EE1BCB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53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3B70-0873-4F91-B20E-188F8FCBC95A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25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4032504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080"/>
            <a:ext cx="597103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1211-1BBF-43C8-98F1-415153382D43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8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37F1-4FE0-40C5-A1CC-AC65E60D9E3F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81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F226A48-373B-47E6-1E90-9892366CC9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0"/>
            <a:ext cx="4501152" cy="6172200"/>
          </a:xfrm>
          <a:custGeom>
            <a:avLst/>
            <a:gdLst>
              <a:gd name="connsiteX0" fmla="*/ 332635 w 4501152"/>
              <a:gd name="connsiteY0" fmla="*/ 0 h 6172200"/>
              <a:gd name="connsiteX1" fmla="*/ 4168517 w 4501152"/>
              <a:gd name="connsiteY1" fmla="*/ 0 h 6172200"/>
              <a:gd name="connsiteX2" fmla="*/ 4501152 w 4501152"/>
              <a:gd name="connsiteY2" fmla="*/ 331423 h 6172200"/>
              <a:gd name="connsiteX3" fmla="*/ 4501152 w 4501152"/>
              <a:gd name="connsiteY3" fmla="*/ 5840778 h 6172200"/>
              <a:gd name="connsiteX4" fmla="*/ 4168517 w 4501152"/>
              <a:gd name="connsiteY4" fmla="*/ 6172200 h 6172200"/>
              <a:gd name="connsiteX5" fmla="*/ 332635 w 4501152"/>
              <a:gd name="connsiteY5" fmla="*/ 6172200 h 6172200"/>
              <a:gd name="connsiteX6" fmla="*/ 0 w 4501152"/>
              <a:gd name="connsiteY6" fmla="*/ 5840778 h 6172200"/>
              <a:gd name="connsiteX7" fmla="*/ 0 w 4501152"/>
              <a:gd name="connsiteY7" fmla="*/ 331423 h 6172200"/>
              <a:gd name="connsiteX8" fmla="*/ 332635 w 4501152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1152" h="6172200">
                <a:moveTo>
                  <a:pt x="332635" y="0"/>
                </a:moveTo>
                <a:lnTo>
                  <a:pt x="4168517" y="0"/>
                </a:lnTo>
                <a:cubicBezTo>
                  <a:pt x="4352226" y="0"/>
                  <a:pt x="4501152" y="148383"/>
                  <a:pt x="4501152" y="331423"/>
                </a:cubicBezTo>
                <a:lnTo>
                  <a:pt x="4501152" y="5840778"/>
                </a:lnTo>
                <a:cubicBezTo>
                  <a:pt x="4501152" y="6023817"/>
                  <a:pt x="4352226" y="6172200"/>
                  <a:pt x="4168517" y="6172200"/>
                </a:cubicBezTo>
                <a:lnTo>
                  <a:pt x="332635" y="6172200"/>
                </a:lnTo>
                <a:cubicBezTo>
                  <a:pt x="148926" y="6172200"/>
                  <a:pt x="0" y="6023817"/>
                  <a:pt x="0" y="5840778"/>
                </a:cubicBezTo>
                <a:lnTo>
                  <a:pt x="0" y="331423"/>
                </a:lnTo>
                <a:cubicBezTo>
                  <a:pt x="0" y="148383"/>
                  <a:pt x="148926" y="0"/>
                  <a:pt x="33263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0F37310-2C84-4F72-97F3-ED5E52F7A674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5831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373D-8BEF-4D11-A85D-4ADD8461D8CF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F11DC52-D1FD-A255-1A04-7A15A9DE3C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53304" y="352327"/>
            <a:ext cx="4495799" cy="6172200"/>
          </a:xfrm>
          <a:custGeom>
            <a:avLst/>
            <a:gdLst>
              <a:gd name="connsiteX0" fmla="*/ 293171 w 4495799"/>
              <a:gd name="connsiteY0" fmla="*/ 0 h 6172200"/>
              <a:gd name="connsiteX1" fmla="*/ 4202628 w 4495799"/>
              <a:gd name="connsiteY1" fmla="*/ 0 h 6172200"/>
              <a:gd name="connsiteX2" fmla="*/ 4495799 w 4495799"/>
              <a:gd name="connsiteY2" fmla="*/ 293171 h 6172200"/>
              <a:gd name="connsiteX3" fmla="*/ 4495799 w 4495799"/>
              <a:gd name="connsiteY3" fmla="*/ 5879029 h 6172200"/>
              <a:gd name="connsiteX4" fmla="*/ 4202628 w 4495799"/>
              <a:gd name="connsiteY4" fmla="*/ 6172200 h 6172200"/>
              <a:gd name="connsiteX5" fmla="*/ 293171 w 4495799"/>
              <a:gd name="connsiteY5" fmla="*/ 6172200 h 6172200"/>
              <a:gd name="connsiteX6" fmla="*/ 0 w 4495799"/>
              <a:gd name="connsiteY6" fmla="*/ 5879029 h 6172200"/>
              <a:gd name="connsiteX7" fmla="*/ 0 w 4495799"/>
              <a:gd name="connsiteY7" fmla="*/ 293171 h 6172200"/>
              <a:gd name="connsiteX8" fmla="*/ 293171 w 4495799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95799" h="6172200">
                <a:moveTo>
                  <a:pt x="293171" y="0"/>
                </a:moveTo>
                <a:lnTo>
                  <a:pt x="4202628" y="0"/>
                </a:lnTo>
                <a:cubicBezTo>
                  <a:pt x="4364542" y="0"/>
                  <a:pt x="4495799" y="131257"/>
                  <a:pt x="4495799" y="293171"/>
                </a:cubicBezTo>
                <a:lnTo>
                  <a:pt x="4495799" y="5879029"/>
                </a:lnTo>
                <a:cubicBezTo>
                  <a:pt x="4495799" y="6040943"/>
                  <a:pt x="4364542" y="6172200"/>
                  <a:pt x="4202628" y="6172200"/>
                </a:cubicBezTo>
                <a:lnTo>
                  <a:pt x="293171" y="6172200"/>
                </a:lnTo>
                <a:cubicBezTo>
                  <a:pt x="131257" y="6172200"/>
                  <a:pt x="0" y="6040943"/>
                  <a:pt x="0" y="5879029"/>
                </a:cubicBezTo>
                <a:lnTo>
                  <a:pt x="0" y="293171"/>
                </a:lnTo>
                <a:cubicBezTo>
                  <a:pt x="0" y="131257"/>
                  <a:pt x="131257" y="0"/>
                  <a:pt x="29317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22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39F8C7-DD74-7177-C2DA-02533B6576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04D0A65-74B1-4258-9347-517577BEF7B0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8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B54-ED46-4036-80F8-E8EFB102CB24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531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591-709C-49DC-8FE0-9F32B5969F72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FEEE5C-15B3-8386-23D3-B6B236C668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68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617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53D0D37D-152B-44E6-AB8F-60E41FE679D7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842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2D-5EED-4798-9EBA-B6E1A9B98072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926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6FCFE97D-4F8B-4270-9223-9617008B9FA3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683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1D5C-1F84-4585-9043-549E87BD77AE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474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1EB90F8-5A2D-4795-872B-662FE96339B2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467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342901"/>
            <a:ext cx="7346257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A22F9C2-5647-4E58-BE9B-A16834D13FE3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2201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B124E6D-88B1-474F-9E7C-C29F02FACC38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672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5111854"/>
            <a:ext cx="3739279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D5837EDE-723C-6CF6-EB95-3AEDA1F07E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9373" y="320043"/>
            <a:ext cx="11509730" cy="4404825"/>
          </a:xfrm>
          <a:custGeom>
            <a:avLst/>
            <a:gdLst>
              <a:gd name="connsiteX0" fmla="*/ 299132 w 11509730"/>
              <a:gd name="connsiteY0" fmla="*/ 0 h 4404825"/>
              <a:gd name="connsiteX1" fmla="*/ 11210598 w 11509730"/>
              <a:gd name="connsiteY1" fmla="*/ 0 h 4404825"/>
              <a:gd name="connsiteX2" fmla="*/ 11509730 w 11509730"/>
              <a:gd name="connsiteY2" fmla="*/ 299132 h 4404825"/>
              <a:gd name="connsiteX3" fmla="*/ 11509730 w 11509730"/>
              <a:gd name="connsiteY3" fmla="*/ 4105693 h 4404825"/>
              <a:gd name="connsiteX4" fmla="*/ 11210598 w 11509730"/>
              <a:gd name="connsiteY4" fmla="*/ 4404825 h 4404825"/>
              <a:gd name="connsiteX5" fmla="*/ 299132 w 11509730"/>
              <a:gd name="connsiteY5" fmla="*/ 4404825 h 4404825"/>
              <a:gd name="connsiteX6" fmla="*/ 0 w 11509730"/>
              <a:gd name="connsiteY6" fmla="*/ 4105693 h 4404825"/>
              <a:gd name="connsiteX7" fmla="*/ 0 w 11509730"/>
              <a:gd name="connsiteY7" fmla="*/ 299132 h 4404825"/>
              <a:gd name="connsiteX8" fmla="*/ 299132 w 11509730"/>
              <a:gd name="connsiteY8" fmla="*/ 0 h 44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4404825">
                <a:moveTo>
                  <a:pt x="299132" y="0"/>
                </a:moveTo>
                <a:lnTo>
                  <a:pt x="11210598" y="0"/>
                </a:lnTo>
                <a:cubicBezTo>
                  <a:pt x="11375804" y="0"/>
                  <a:pt x="11509730" y="133926"/>
                  <a:pt x="11509730" y="299132"/>
                </a:cubicBezTo>
                <a:lnTo>
                  <a:pt x="11509730" y="4105693"/>
                </a:lnTo>
                <a:cubicBezTo>
                  <a:pt x="11509730" y="4270899"/>
                  <a:pt x="11375804" y="4404825"/>
                  <a:pt x="11210598" y="4404825"/>
                </a:cubicBezTo>
                <a:lnTo>
                  <a:pt x="299132" y="4404825"/>
                </a:lnTo>
                <a:cubicBezTo>
                  <a:pt x="133926" y="4404825"/>
                  <a:pt x="0" y="4270899"/>
                  <a:pt x="0" y="4105693"/>
                </a:cubicBezTo>
                <a:lnTo>
                  <a:pt x="0" y="299132"/>
                </a:lnTo>
                <a:cubicBezTo>
                  <a:pt x="0" y="133926"/>
                  <a:pt x="133926" y="0"/>
                  <a:pt x="299132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1C7E-4348-443E-B7C8-EE213DFF1CB1}" type="datetime1">
              <a:rPr lang="en-US" smtClean="0"/>
              <a:t>12/11/2025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51928" y="5111854"/>
            <a:ext cx="6400800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816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BCE7E7D-ED4A-B625-6CB8-4D71682F63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20042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BB8D-1BA0-4790-987D-651470CA8928}" type="datetime1">
              <a:rPr lang="en-US" smtClean="0"/>
              <a:t>12/11/2025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64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1348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64B5AC7-D387-41BC-BBB6-F6DD0E8CACDB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1024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A25225-80A2-7139-2A81-39CA926639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067414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38328"/>
          </a:xfrm>
        </p:spPr>
        <p:txBody>
          <a:bodyPr/>
          <a:lstStyle/>
          <a:p>
            <a:fld id="{48CD4B21-9C97-4358-8E22-9F49A31BDF6B}" type="datetime1">
              <a:rPr lang="en-US" smtClean="0"/>
              <a:t>12/11/2025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38328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38328"/>
          </a:xfrm>
        </p:spPr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807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F6FDB5-F783-3538-287C-754C11C309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768" y="1828800"/>
            <a:ext cx="6176399" cy="4425696"/>
          </a:xfrm>
          <a:custGeom>
            <a:avLst/>
            <a:gdLst>
              <a:gd name="connsiteX0" fmla="*/ 325421 w 6450717"/>
              <a:gd name="connsiteY0" fmla="*/ 0 h 4425696"/>
              <a:gd name="connsiteX1" fmla="*/ 6125296 w 6450717"/>
              <a:gd name="connsiteY1" fmla="*/ 0 h 4425696"/>
              <a:gd name="connsiteX2" fmla="*/ 6450717 w 6450717"/>
              <a:gd name="connsiteY2" fmla="*/ 325421 h 4425696"/>
              <a:gd name="connsiteX3" fmla="*/ 6450717 w 6450717"/>
              <a:gd name="connsiteY3" fmla="*/ 4100275 h 4425696"/>
              <a:gd name="connsiteX4" fmla="*/ 6125296 w 6450717"/>
              <a:gd name="connsiteY4" fmla="*/ 4425696 h 4425696"/>
              <a:gd name="connsiteX5" fmla="*/ 325421 w 6450717"/>
              <a:gd name="connsiteY5" fmla="*/ 4425696 h 4425696"/>
              <a:gd name="connsiteX6" fmla="*/ 0 w 6450717"/>
              <a:gd name="connsiteY6" fmla="*/ 4100275 h 4425696"/>
              <a:gd name="connsiteX7" fmla="*/ 0 w 6450717"/>
              <a:gd name="connsiteY7" fmla="*/ 325421 h 4425696"/>
              <a:gd name="connsiteX8" fmla="*/ 325421 w 6450717"/>
              <a:gd name="connsiteY8" fmla="*/ 0 h 44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0717" h="4425696">
                <a:moveTo>
                  <a:pt x="325421" y="0"/>
                </a:moveTo>
                <a:lnTo>
                  <a:pt x="6125296" y="0"/>
                </a:lnTo>
                <a:cubicBezTo>
                  <a:pt x="6305021" y="0"/>
                  <a:pt x="6450717" y="145696"/>
                  <a:pt x="6450717" y="325421"/>
                </a:cubicBezTo>
                <a:lnTo>
                  <a:pt x="6450717" y="4100275"/>
                </a:lnTo>
                <a:cubicBezTo>
                  <a:pt x="6450717" y="4280000"/>
                  <a:pt x="6305021" y="4425696"/>
                  <a:pt x="6125296" y="4425696"/>
                </a:cubicBezTo>
                <a:lnTo>
                  <a:pt x="325421" y="4425696"/>
                </a:lnTo>
                <a:cubicBezTo>
                  <a:pt x="145696" y="4425696"/>
                  <a:pt x="0" y="4280000"/>
                  <a:pt x="0" y="4100275"/>
                </a:cubicBezTo>
                <a:lnTo>
                  <a:pt x="0" y="325421"/>
                </a:lnTo>
                <a:cubicBezTo>
                  <a:pt x="0" y="145696"/>
                  <a:pt x="145696" y="0"/>
                  <a:pt x="32542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87768" y="1828800"/>
            <a:ext cx="429768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FABC-5F70-4DE9-8A42-1DE3D93319BF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64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5F2F272-6D18-7E06-3E9A-D10C5C50219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6"/>
            <a:ext cx="4775158" cy="4039043"/>
          </a:xfrm>
          <a:custGeom>
            <a:avLst/>
            <a:gdLst>
              <a:gd name="connsiteX0" fmla="*/ 305917 w 4855463"/>
              <a:gd name="connsiteY0" fmla="*/ 0 h 4039043"/>
              <a:gd name="connsiteX1" fmla="*/ 4549547 w 4855463"/>
              <a:gd name="connsiteY1" fmla="*/ 0 h 4039043"/>
              <a:gd name="connsiteX2" fmla="*/ 4849249 w 4855463"/>
              <a:gd name="connsiteY2" fmla="*/ 244264 h 4039043"/>
              <a:gd name="connsiteX3" fmla="*/ 4855463 w 4855463"/>
              <a:gd name="connsiteY3" fmla="*/ 305907 h 4039043"/>
              <a:gd name="connsiteX4" fmla="*/ 4855463 w 4855463"/>
              <a:gd name="connsiteY4" fmla="*/ 3733136 h 4039043"/>
              <a:gd name="connsiteX5" fmla="*/ 4849249 w 4855463"/>
              <a:gd name="connsiteY5" fmla="*/ 3794779 h 4039043"/>
              <a:gd name="connsiteX6" fmla="*/ 4549547 w 4855463"/>
              <a:gd name="connsiteY6" fmla="*/ 4039043 h 4039043"/>
              <a:gd name="connsiteX7" fmla="*/ 305917 w 4855463"/>
              <a:gd name="connsiteY7" fmla="*/ 4039043 h 4039043"/>
              <a:gd name="connsiteX8" fmla="*/ 0 w 4855463"/>
              <a:gd name="connsiteY8" fmla="*/ 3733126 h 4039043"/>
              <a:gd name="connsiteX9" fmla="*/ 0 w 4855463"/>
              <a:gd name="connsiteY9" fmla="*/ 305917 h 4039043"/>
              <a:gd name="connsiteX10" fmla="*/ 305917 w 4855463"/>
              <a:gd name="connsiteY10" fmla="*/ 0 h 403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55463" h="4039043">
                <a:moveTo>
                  <a:pt x="305917" y="0"/>
                </a:moveTo>
                <a:lnTo>
                  <a:pt x="4549547" y="0"/>
                </a:lnTo>
                <a:cubicBezTo>
                  <a:pt x="4697381" y="0"/>
                  <a:pt x="4820723" y="104863"/>
                  <a:pt x="4849249" y="244264"/>
                </a:cubicBezTo>
                <a:lnTo>
                  <a:pt x="4855463" y="305907"/>
                </a:lnTo>
                <a:lnTo>
                  <a:pt x="4855463" y="3733136"/>
                </a:lnTo>
                <a:lnTo>
                  <a:pt x="4849249" y="3794779"/>
                </a:lnTo>
                <a:cubicBezTo>
                  <a:pt x="4820723" y="3934180"/>
                  <a:pt x="4697381" y="4039043"/>
                  <a:pt x="4549547" y="4039043"/>
                </a:cubicBezTo>
                <a:lnTo>
                  <a:pt x="305917" y="4039043"/>
                </a:lnTo>
                <a:cubicBezTo>
                  <a:pt x="136964" y="4039043"/>
                  <a:pt x="0" y="3902079"/>
                  <a:pt x="0" y="3733126"/>
                </a:cubicBezTo>
                <a:lnTo>
                  <a:pt x="0" y="305917"/>
                </a:lnTo>
                <a:cubicBezTo>
                  <a:pt x="0" y="136964"/>
                  <a:pt x="136964" y="0"/>
                  <a:pt x="30591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2AAB-0859-49C5-9F81-D3744B520913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881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4639E5C-EF58-65A1-C364-F58DE76158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4"/>
            <a:ext cx="3666744" cy="4039044"/>
          </a:xfrm>
          <a:custGeom>
            <a:avLst/>
            <a:gdLst>
              <a:gd name="connsiteX0" fmla="*/ 292716 w 3666744"/>
              <a:gd name="connsiteY0" fmla="*/ 0 h 4039044"/>
              <a:gd name="connsiteX1" fmla="*/ 3374028 w 3666744"/>
              <a:gd name="connsiteY1" fmla="*/ 0 h 4039044"/>
              <a:gd name="connsiteX2" fmla="*/ 3666744 w 3666744"/>
              <a:gd name="connsiteY2" fmla="*/ 292716 h 4039044"/>
              <a:gd name="connsiteX3" fmla="*/ 3666744 w 3666744"/>
              <a:gd name="connsiteY3" fmla="*/ 3746328 h 4039044"/>
              <a:gd name="connsiteX4" fmla="*/ 3374028 w 3666744"/>
              <a:gd name="connsiteY4" fmla="*/ 4039044 h 4039044"/>
              <a:gd name="connsiteX5" fmla="*/ 292716 w 3666744"/>
              <a:gd name="connsiteY5" fmla="*/ 4039044 h 4039044"/>
              <a:gd name="connsiteX6" fmla="*/ 0 w 3666744"/>
              <a:gd name="connsiteY6" fmla="*/ 3746328 h 4039044"/>
              <a:gd name="connsiteX7" fmla="*/ 0 w 3666744"/>
              <a:gd name="connsiteY7" fmla="*/ 292716 h 4039044"/>
              <a:gd name="connsiteX8" fmla="*/ 292716 w 3666744"/>
              <a:gd name="connsiteY8" fmla="*/ 0 h 40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744" h="4039044">
                <a:moveTo>
                  <a:pt x="292716" y="0"/>
                </a:moveTo>
                <a:lnTo>
                  <a:pt x="3374028" y="0"/>
                </a:lnTo>
                <a:cubicBezTo>
                  <a:pt x="3535691" y="0"/>
                  <a:pt x="3666744" y="131053"/>
                  <a:pt x="3666744" y="292716"/>
                </a:cubicBezTo>
                <a:lnTo>
                  <a:pt x="3666744" y="3746328"/>
                </a:lnTo>
                <a:cubicBezTo>
                  <a:pt x="3666744" y="3907991"/>
                  <a:pt x="3535691" y="4039044"/>
                  <a:pt x="3374028" y="4039044"/>
                </a:cubicBezTo>
                <a:lnTo>
                  <a:pt x="292716" y="4039044"/>
                </a:lnTo>
                <a:cubicBezTo>
                  <a:pt x="131053" y="4039044"/>
                  <a:pt x="0" y="3907991"/>
                  <a:pt x="0" y="3746328"/>
                </a:cubicBezTo>
                <a:lnTo>
                  <a:pt x="0" y="292716"/>
                </a:lnTo>
                <a:cubicBezTo>
                  <a:pt x="0" y="131053"/>
                  <a:pt x="131053" y="0"/>
                  <a:pt x="2927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0E27-EFA9-4706-B7B3-384BAC09CA5C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407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4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8527-6BF7-45BD-8E9C-2BDCA53716A3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903246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D2C4-0829-4B37-AFA9-97EED5EA275A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671229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53C-D70D-4D92-85A4-BE6E7FCC2830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03504"/>
            <a:ext cx="11201400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7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5820534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22C3-A8C0-4CE4-AFAA-25D23CB3242F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59304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6EAC-4E38-4BC4-964B-55A6571A4EBF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42366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2DDD8-66B1-484C-ABC1-3F6C2E131531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196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9771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A0D73698-4765-4C7F-8C74-6EF048F95E94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8F28510C-0939-D915-FCC8-7D8AD44757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20113" y="342900"/>
            <a:ext cx="5131133" cy="6172200"/>
          </a:xfrm>
          <a:custGeom>
            <a:avLst/>
            <a:gdLst>
              <a:gd name="connsiteX0" fmla="*/ 305905 w 5334000"/>
              <a:gd name="connsiteY0" fmla="*/ 0 h 6172200"/>
              <a:gd name="connsiteX1" fmla="*/ 5028095 w 5334000"/>
              <a:gd name="connsiteY1" fmla="*/ 0 h 6172200"/>
              <a:gd name="connsiteX2" fmla="*/ 5334000 w 5334000"/>
              <a:gd name="connsiteY2" fmla="*/ 305905 h 6172200"/>
              <a:gd name="connsiteX3" fmla="*/ 5334000 w 5334000"/>
              <a:gd name="connsiteY3" fmla="*/ 5866295 h 6172200"/>
              <a:gd name="connsiteX4" fmla="*/ 5028095 w 5334000"/>
              <a:gd name="connsiteY4" fmla="*/ 6172200 h 6172200"/>
              <a:gd name="connsiteX5" fmla="*/ 305905 w 5334000"/>
              <a:gd name="connsiteY5" fmla="*/ 6172200 h 6172200"/>
              <a:gd name="connsiteX6" fmla="*/ 0 w 5334000"/>
              <a:gd name="connsiteY6" fmla="*/ 5866295 h 6172200"/>
              <a:gd name="connsiteX7" fmla="*/ 0 w 5334000"/>
              <a:gd name="connsiteY7" fmla="*/ 305905 h 6172200"/>
              <a:gd name="connsiteX8" fmla="*/ 305905 w 53340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4000" h="6172200">
                <a:moveTo>
                  <a:pt x="305905" y="0"/>
                </a:moveTo>
                <a:lnTo>
                  <a:pt x="5028095" y="0"/>
                </a:lnTo>
                <a:cubicBezTo>
                  <a:pt x="5197042" y="0"/>
                  <a:pt x="5334000" y="136958"/>
                  <a:pt x="5334000" y="305905"/>
                </a:cubicBezTo>
                <a:lnTo>
                  <a:pt x="5334000" y="5866295"/>
                </a:lnTo>
                <a:cubicBezTo>
                  <a:pt x="5334000" y="6035242"/>
                  <a:pt x="5197042" y="6172200"/>
                  <a:pt x="5028095" y="6172200"/>
                </a:cubicBezTo>
                <a:lnTo>
                  <a:pt x="305905" y="6172200"/>
                </a:lnTo>
                <a:cubicBezTo>
                  <a:pt x="136958" y="6172200"/>
                  <a:pt x="0" y="6035242"/>
                  <a:pt x="0" y="5866295"/>
                </a:cubicBezTo>
                <a:lnTo>
                  <a:pt x="0" y="305905"/>
                </a:lnTo>
                <a:cubicBezTo>
                  <a:pt x="0" y="136958"/>
                  <a:pt x="136958" y="0"/>
                  <a:pt x="30590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600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6776" y="5276088"/>
            <a:ext cx="9061704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828800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BEC5-37D0-4E5C-8671-D7D2A06BE21B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1684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351F96B-ED98-BF55-D2B0-047000EF48E1}"/>
              </a:ext>
            </a:extLst>
          </p:cNvPr>
          <p:cNvSpPr/>
          <p:nvPr/>
        </p:nvSpPr>
        <p:spPr>
          <a:xfrm>
            <a:off x="806386" y="760151"/>
            <a:ext cx="10579222" cy="5337698"/>
          </a:xfrm>
          <a:prstGeom prst="roundRect">
            <a:avLst>
              <a:gd name="adj" fmla="val 6093"/>
            </a:avLst>
          </a:pr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1368" y="5120640"/>
            <a:ext cx="8549640" cy="621792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2093976"/>
            <a:ext cx="8695944" cy="2130552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FC37-12B5-4EB9-BB05-B5E210E93FF0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530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450699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438912"/>
            <a:ext cx="9619488" cy="452628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F6F3-6829-4CDD-B3A1-8F321E27194A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368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148947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179576"/>
            <a:ext cx="9317736" cy="3785616"/>
          </a:xfrm>
        </p:spPr>
        <p:txBody>
          <a:bodyPr anchor="b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2C-AA1E-4738-883B-0336FAAA5DB1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301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25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24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56A5-925A-45AB-8491-C696F304662B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935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88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2B41-9B9A-4653-8E8E-9D57A4983847}" type="datetime1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476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A14-C874-4C11-943E-4B7AAF73B997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197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0914-BFFA-4E5B-B382-06A92C8508A8}" type="datetime1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5"/>
            <a:ext cx="3595634" cy="221284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823029"/>
            <a:ext cx="3309608" cy="3481355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EE75D-2E4A-469A-9092-8B43711F5315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473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593592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DACA751-BBB2-3E33-EA6C-54B4A7F6842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502843" y="342901"/>
            <a:ext cx="7346258" cy="6172198"/>
          </a:xfrm>
          <a:custGeom>
            <a:avLst/>
            <a:gdLst>
              <a:gd name="connsiteX0" fmla="*/ 264355 w 6785782"/>
              <a:gd name="connsiteY0" fmla="*/ 0 h 6172198"/>
              <a:gd name="connsiteX1" fmla="*/ 6521427 w 6785782"/>
              <a:gd name="connsiteY1" fmla="*/ 0 h 6172198"/>
              <a:gd name="connsiteX2" fmla="*/ 6785782 w 6785782"/>
              <a:gd name="connsiteY2" fmla="*/ 264355 h 6172198"/>
              <a:gd name="connsiteX3" fmla="*/ 6785782 w 6785782"/>
              <a:gd name="connsiteY3" fmla="*/ 5907843 h 6172198"/>
              <a:gd name="connsiteX4" fmla="*/ 6521427 w 6785782"/>
              <a:gd name="connsiteY4" fmla="*/ 6172198 h 6172198"/>
              <a:gd name="connsiteX5" fmla="*/ 264355 w 6785782"/>
              <a:gd name="connsiteY5" fmla="*/ 6172198 h 6172198"/>
              <a:gd name="connsiteX6" fmla="*/ 0 w 6785782"/>
              <a:gd name="connsiteY6" fmla="*/ 5907843 h 6172198"/>
              <a:gd name="connsiteX7" fmla="*/ 0 w 6785782"/>
              <a:gd name="connsiteY7" fmla="*/ 264355 h 6172198"/>
              <a:gd name="connsiteX8" fmla="*/ 264355 w 6785782"/>
              <a:gd name="connsiteY8" fmla="*/ 0 h 61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85782" h="6172198">
                <a:moveTo>
                  <a:pt x="264355" y="0"/>
                </a:moveTo>
                <a:lnTo>
                  <a:pt x="6521427" y="0"/>
                </a:lnTo>
                <a:cubicBezTo>
                  <a:pt x="6667426" y="0"/>
                  <a:pt x="6785782" y="118356"/>
                  <a:pt x="6785782" y="264355"/>
                </a:cubicBezTo>
                <a:lnTo>
                  <a:pt x="6785782" y="5907843"/>
                </a:lnTo>
                <a:cubicBezTo>
                  <a:pt x="6785782" y="6053842"/>
                  <a:pt x="6667426" y="6172198"/>
                  <a:pt x="6521427" y="6172198"/>
                </a:cubicBezTo>
                <a:lnTo>
                  <a:pt x="264355" y="6172198"/>
                </a:lnTo>
                <a:cubicBezTo>
                  <a:pt x="118356" y="6172198"/>
                  <a:pt x="0" y="6053842"/>
                  <a:pt x="0" y="5907843"/>
                </a:cubicBezTo>
                <a:lnTo>
                  <a:pt x="0" y="264355"/>
                </a:lnTo>
                <a:cubicBezTo>
                  <a:pt x="0" y="118356"/>
                  <a:pt x="118356" y="0"/>
                  <a:pt x="26435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FD38-01FF-4539-8A35-AB19E4D5C3A7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0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7472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9A3EA51-69C4-4090-B98A-31CA47A2E35E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44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BFC-EF85-4C2B-8809-2F9E7D76A143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08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7370064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7370064" cy="22311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05FF-0F6F-4DB7-B5D6-9BF14E40F716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84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9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33933-AD95-42CF-A390-A7073FD506A1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86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0E307-C64C-483A-9485-A61D01D72197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6628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93208"/>
            <a:ext cx="56692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C36CA3-7064-4E52-B24E-E3CC37B36CB8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30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>
            <a:lvl1pPr>
              <a:defRPr sz="8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3F469A-9BA4-41D9-A358-7174319CB857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32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519672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E9D380B3-E270-4064-8D13-292A875F6C31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60536" y="6519672"/>
            <a:ext cx="264261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5720" y="6519672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2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BA360-2D9E-B9BA-5FE4-C8B8AAA11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>
            <a:normAutofit/>
          </a:bodyPr>
          <a:lstStyle/>
          <a:p>
            <a:r>
              <a:rPr lang="en-US" altLang="ko-KR" dirty="0"/>
              <a:t>(</a:t>
            </a:r>
            <a:r>
              <a:rPr lang="en-US" altLang="ko-KR" dirty="0" err="1"/>
              <a:t>file_util</a:t>
            </a:r>
            <a:r>
              <a:rPr lang="en-US" altLang="ko-KR" dirty="0"/>
              <a:t>)</a:t>
            </a:r>
            <a:r>
              <a:rPr lang="ko-KR" altLang="en-US" dirty="0"/>
              <a:t> 최종 결과 발표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AE8D8632-97C6-7DF1-6CE9-C6DD7085448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42900" y="342901"/>
            <a:ext cx="7391400" cy="6172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9FAEE54-E163-DD7F-9D8C-86295C31AE4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/>
          <a:p>
            <a:r>
              <a:rPr lang="en-US" altLang="ko-KR" dirty="0"/>
              <a:t>20518009 </a:t>
            </a:r>
            <a:r>
              <a:rPr lang="ko-KR" altLang="en-US" dirty="0"/>
              <a:t>정보보호 김민수</a:t>
            </a:r>
            <a:endParaRPr lang="en-US" altLang="ko-KR" dirty="0"/>
          </a:p>
          <a:p>
            <a:r>
              <a:rPr lang="en-US" altLang="ko-KR" dirty="0"/>
              <a:t>2025-12-12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33994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F132C3-27E0-3DD3-9061-15A49F38A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5271"/>
            <a:ext cx="10652760" cy="969264"/>
          </a:xfrm>
        </p:spPr>
        <p:txBody>
          <a:bodyPr/>
          <a:lstStyle/>
          <a:p>
            <a:r>
              <a:rPr lang="ko-KR" altLang="en-US" dirty="0"/>
              <a:t>실험</a:t>
            </a:r>
            <a:r>
              <a:rPr lang="en-US" altLang="ko-KR" dirty="0"/>
              <a:t>/</a:t>
            </a:r>
            <a:r>
              <a:rPr lang="ko-KR" altLang="en-US" dirty="0"/>
              <a:t>실증 결과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B21A8F-D659-0088-5EC2-1C71C0BA8F03}"/>
              </a:ext>
            </a:extLst>
          </p:cNvPr>
          <p:cNvSpPr txBox="1"/>
          <p:nvPr/>
        </p:nvSpPr>
        <p:spPr>
          <a:xfrm>
            <a:off x="429768" y="3773103"/>
            <a:ext cx="10299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/>
              <a:t>Openssl</a:t>
            </a:r>
            <a:r>
              <a:rPr lang="ko-KR" altLang="en-US" dirty="0"/>
              <a:t>은 </a:t>
            </a:r>
            <a:r>
              <a:rPr lang="en-US" altLang="ko-KR" dirty="0"/>
              <a:t>AES-256-ECB</a:t>
            </a:r>
            <a:r>
              <a:rPr lang="ko-KR" altLang="en-US" dirty="0"/>
              <a:t>기준 </a:t>
            </a:r>
            <a:r>
              <a:rPr lang="en-US" altLang="ko-KR" dirty="0"/>
              <a:t>16</a:t>
            </a:r>
            <a:r>
              <a:rPr lang="ko-KR" altLang="en-US" dirty="0"/>
              <a:t>바이트 </a:t>
            </a:r>
            <a:r>
              <a:rPr lang="en-US" altLang="ko-KR" dirty="0"/>
              <a:t>787088.32kb/s</a:t>
            </a:r>
            <a:r>
              <a:rPr lang="ko-KR" altLang="en-US" dirty="0"/>
              <a:t>를 처리하는데 </a:t>
            </a:r>
            <a:r>
              <a:rPr lang="en-US" altLang="ko-KR" dirty="0"/>
              <a:t>(16</a:t>
            </a:r>
            <a:r>
              <a:rPr lang="ko-KR" altLang="en-US" dirty="0"/>
              <a:t> </a:t>
            </a:r>
            <a:r>
              <a:rPr lang="en-US" altLang="ko-KR" dirty="0"/>
              <a:t>bytes, intel</a:t>
            </a:r>
            <a:r>
              <a:rPr lang="ko-KR" altLang="en-US" dirty="0"/>
              <a:t> </a:t>
            </a:r>
            <a:r>
              <a:rPr lang="en-US" altLang="ko-KR" dirty="0"/>
              <a:t>N100 1 core)</a:t>
            </a:r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8FF6C8-8A8E-27A1-E489-E58D5DE5D01E}"/>
              </a:ext>
            </a:extLst>
          </p:cNvPr>
          <p:cNvSpPr txBox="1"/>
          <p:nvPr/>
        </p:nvSpPr>
        <p:spPr>
          <a:xfrm>
            <a:off x="429768" y="5362258"/>
            <a:ext cx="9108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직접 개발한 라이브러리는 </a:t>
            </a:r>
            <a:r>
              <a:rPr lang="en-US" altLang="ko-KR" dirty="0"/>
              <a:t>1058169.92kb/s, </a:t>
            </a:r>
            <a:r>
              <a:rPr lang="en-US" altLang="ko-KR" dirty="0" err="1"/>
              <a:t>Openssl</a:t>
            </a:r>
            <a:r>
              <a:rPr lang="ko-KR" altLang="en-US" dirty="0"/>
              <a:t>에 비해 약 </a:t>
            </a:r>
            <a:r>
              <a:rPr lang="en-US" altLang="ko-KR" dirty="0"/>
              <a:t>134%</a:t>
            </a:r>
            <a:r>
              <a:rPr lang="ko-KR" altLang="en-US" dirty="0"/>
              <a:t>정도의 성능을 갖는다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(16 bytes, intel</a:t>
            </a:r>
            <a:r>
              <a:rPr lang="ko-KR" altLang="en-US" dirty="0"/>
              <a:t> </a:t>
            </a:r>
            <a:r>
              <a:rPr lang="en-US" altLang="ko-KR" dirty="0"/>
              <a:t>N100 1 core,</a:t>
            </a:r>
            <a:r>
              <a:rPr lang="ko-KR" altLang="en-US" dirty="0"/>
              <a:t> </a:t>
            </a:r>
            <a:r>
              <a:rPr lang="en-US" altLang="ko-KR" dirty="0"/>
              <a:t>134.441%)</a:t>
            </a:r>
          </a:p>
        </p:txBody>
      </p:sp>
      <p:pic>
        <p:nvPicPr>
          <p:cNvPr id="25" name="그림 24" descr="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8967CCF-7D8E-B45B-9AD7-051AA2693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107530"/>
            <a:ext cx="12192000" cy="2479583"/>
          </a:xfrm>
          <a:prstGeom prst="rect">
            <a:avLst/>
          </a:prstGeom>
        </p:spPr>
      </p:pic>
      <p:pic>
        <p:nvPicPr>
          <p:cNvPr id="29" name="그림 28" descr="텍스트, 폰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8F7B586-9C0A-5D64-A46B-E82B6E255E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207" y="4323661"/>
            <a:ext cx="2743583" cy="85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909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E3F77-2190-63FB-F8D2-E60CAAF39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8C83AD-341F-D00C-EB4D-2516C6094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5271"/>
            <a:ext cx="10652760" cy="969264"/>
          </a:xfrm>
        </p:spPr>
        <p:txBody>
          <a:bodyPr/>
          <a:lstStyle/>
          <a:p>
            <a:r>
              <a:rPr lang="ko-KR" altLang="en-US" dirty="0"/>
              <a:t>실험</a:t>
            </a:r>
            <a:r>
              <a:rPr lang="en-US" altLang="ko-KR" dirty="0"/>
              <a:t>/</a:t>
            </a:r>
            <a:r>
              <a:rPr lang="ko-KR" altLang="en-US" dirty="0"/>
              <a:t>실증 결과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CE4440-D897-7EDF-5234-E15771D2A4C8}"/>
              </a:ext>
            </a:extLst>
          </p:cNvPr>
          <p:cNvSpPr txBox="1"/>
          <p:nvPr/>
        </p:nvSpPr>
        <p:spPr>
          <a:xfrm>
            <a:off x="429768" y="4338615"/>
            <a:ext cx="84818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다만</a:t>
            </a:r>
            <a:r>
              <a:rPr lang="en-US" altLang="ko-KR" dirty="0"/>
              <a:t>, 16 bytes</a:t>
            </a:r>
            <a:r>
              <a:rPr lang="ko-KR" altLang="en-US" dirty="0"/>
              <a:t> 테스트 기준이므로 여러 크기의 블록 테스트로 보면 최대 </a:t>
            </a:r>
            <a:r>
              <a:rPr lang="en-US" altLang="ko-KR" dirty="0"/>
              <a:t>7</a:t>
            </a:r>
            <a:r>
              <a:rPr lang="ko-KR" altLang="en-US" dirty="0"/>
              <a:t>배까지 느리다</a:t>
            </a:r>
            <a:endParaRPr lang="en-US" altLang="ko-KR" dirty="0"/>
          </a:p>
          <a:p>
            <a:r>
              <a:rPr lang="en-US" altLang="ko-KR" dirty="0"/>
              <a:t>(8192 bytes, 6829305.86/916402.53, 7.45230</a:t>
            </a:r>
            <a:r>
              <a:rPr lang="ko-KR" altLang="en-US" dirty="0"/>
              <a:t>배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en-US" altLang="ko-KR" dirty="0"/>
              <a:t>AES-256-ECB </a:t>
            </a:r>
            <a:r>
              <a:rPr lang="ko-KR" altLang="en-US" dirty="0"/>
              <a:t>기준 </a:t>
            </a:r>
            <a:r>
              <a:rPr lang="en-US" altLang="ko-KR" dirty="0"/>
              <a:t>16</a:t>
            </a:r>
            <a:r>
              <a:rPr lang="ko-KR" altLang="en-US" dirty="0"/>
              <a:t>바이트단위 계산은 사실상 </a:t>
            </a:r>
            <a:r>
              <a:rPr lang="en-US" altLang="ko-KR" dirty="0"/>
              <a:t>AES-256 </a:t>
            </a:r>
            <a:r>
              <a:rPr lang="ko-KR" altLang="en-US" dirty="0"/>
              <a:t>순수 계산과 비슷하므로</a:t>
            </a:r>
            <a:endParaRPr lang="en-US" altLang="ko-KR" dirty="0"/>
          </a:p>
          <a:p>
            <a:r>
              <a:rPr lang="ko-KR" altLang="en-US" dirty="0"/>
              <a:t>자체구현 라이브러리의 </a:t>
            </a:r>
            <a:r>
              <a:rPr lang="en-US" altLang="ko-KR" dirty="0"/>
              <a:t>AES-256</a:t>
            </a:r>
            <a:r>
              <a:rPr lang="ko-KR" altLang="en-US" dirty="0"/>
              <a:t>성능이 </a:t>
            </a:r>
            <a:r>
              <a:rPr lang="en-US" altLang="ko-KR" dirty="0" err="1"/>
              <a:t>openssl</a:t>
            </a:r>
            <a:r>
              <a:rPr lang="ko-KR" altLang="en-US" dirty="0"/>
              <a:t>의 성능보다 높으리라 생각됨</a:t>
            </a:r>
            <a:r>
              <a:rPr lang="en-US" altLang="ko-KR" dirty="0"/>
              <a:t>.</a:t>
            </a:r>
          </a:p>
        </p:txBody>
      </p:sp>
      <p:pic>
        <p:nvPicPr>
          <p:cNvPr id="25" name="그림 24" descr="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E28485F-2910-5A64-F856-23954DFDB3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107530"/>
            <a:ext cx="12192000" cy="2479583"/>
          </a:xfrm>
          <a:prstGeom prst="rect">
            <a:avLst/>
          </a:prstGeom>
        </p:spPr>
      </p:pic>
      <p:pic>
        <p:nvPicPr>
          <p:cNvPr id="6" name="그림 5" descr="텍스트, 스크린샷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8BE8ABD-DAB8-DBA1-5879-DA3C4ADF32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7415" y="3705653"/>
            <a:ext cx="7297168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266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637EB-6928-7B52-7565-B712CBADE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7D60BD-3056-1865-A19A-45EBB8D7E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5271"/>
            <a:ext cx="10652760" cy="969264"/>
          </a:xfrm>
        </p:spPr>
        <p:txBody>
          <a:bodyPr/>
          <a:lstStyle/>
          <a:p>
            <a:r>
              <a:rPr lang="ko-KR" altLang="en-US" dirty="0"/>
              <a:t>실험</a:t>
            </a:r>
            <a:r>
              <a:rPr lang="en-US" altLang="ko-KR" dirty="0"/>
              <a:t>/</a:t>
            </a:r>
            <a:r>
              <a:rPr lang="ko-KR" altLang="en-US" dirty="0"/>
              <a:t>실증 결과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F86025-42B0-E98F-083B-C47E93BB0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768" y="1380744"/>
            <a:ext cx="10652760" cy="4901184"/>
          </a:xfrm>
        </p:spPr>
        <p:txBody>
          <a:bodyPr/>
          <a:lstStyle/>
          <a:p>
            <a:r>
              <a:rPr lang="ko-KR" altLang="en-US" dirty="0"/>
              <a:t>기존의 </a:t>
            </a:r>
            <a:r>
              <a:rPr lang="en-US" altLang="ko-KR" dirty="0" err="1"/>
              <a:t>openssl</a:t>
            </a:r>
            <a:r>
              <a:rPr lang="ko-KR" altLang="en-US" dirty="0"/>
              <a:t>에 비해 </a:t>
            </a:r>
            <a:r>
              <a:rPr lang="en-US" altLang="ko-KR" dirty="0"/>
              <a:t>AES</a:t>
            </a:r>
            <a:r>
              <a:rPr lang="ko-KR" altLang="en-US" dirty="0"/>
              <a:t>의 기본 성능이 더 빠르므로 운영 보드에 대하여 최적화를 적절히 진행하면 </a:t>
            </a:r>
            <a:r>
              <a:rPr lang="en-US" altLang="ko-KR" dirty="0" err="1"/>
              <a:t>openssl</a:t>
            </a:r>
            <a:r>
              <a:rPr lang="ko-KR" altLang="en-US" dirty="0"/>
              <a:t>에 비해 빠른 </a:t>
            </a:r>
            <a:r>
              <a:rPr lang="en-US" altLang="ko-KR" dirty="0" err="1"/>
              <a:t>c++</a:t>
            </a:r>
            <a:r>
              <a:rPr lang="ko-KR" altLang="en-US" dirty="0"/>
              <a:t>라이브러리의 제작 가능성을 볼 수 있었음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결과적으로 암호화 프로그램들의 기본 성능이나 데이터센터 등의 효율 증대 등의 효과가 기대됨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8709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2A4A54-B4F0-BE2B-F149-15F065BD1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결론 및 향후 계획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DBC2AD9-70D6-D4EE-57D2-955A573E0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당초 목표로 한 기술 개발의 완료 여부 정리</a:t>
            </a:r>
            <a:endParaRPr lang="en-US" altLang="ko-KR" dirty="0"/>
          </a:p>
          <a:p>
            <a:pPr lvl="1"/>
            <a:r>
              <a:rPr lang="ko-KR" altLang="en-US" dirty="0"/>
              <a:t>당초 계획 중 </a:t>
            </a:r>
            <a:r>
              <a:rPr lang="en-US" altLang="ko-KR" dirty="0"/>
              <a:t>MD5, ED25519 </a:t>
            </a:r>
            <a:r>
              <a:rPr lang="ko-KR" altLang="en-US" dirty="0"/>
              <a:t>알고리즘은 구현하지 못했으나 현재 구현 방향 상 </a:t>
            </a:r>
            <a:r>
              <a:rPr lang="en-US" altLang="ko-KR" dirty="0"/>
              <a:t>ED25519</a:t>
            </a:r>
            <a:r>
              <a:rPr lang="ko-KR" altLang="en-US" dirty="0"/>
              <a:t>는 </a:t>
            </a:r>
            <a:r>
              <a:rPr lang="ko-KR" altLang="en-US" dirty="0" err="1"/>
              <a:t>미구현</a:t>
            </a:r>
            <a:r>
              <a:rPr lang="ko-KR" altLang="en-US" dirty="0"/>
              <a:t> 하는 쪽이 적절하리라 </a:t>
            </a:r>
            <a:r>
              <a:rPr lang="ko-KR" altLang="en-US" dirty="0" err="1"/>
              <a:t>여겨짐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MD5</a:t>
            </a:r>
            <a:r>
              <a:rPr lang="ko-KR" altLang="en-US" dirty="0"/>
              <a:t>는 마지막으로 추후 구현 예정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 err="1"/>
              <a:t>openssl</a:t>
            </a:r>
            <a:r>
              <a:rPr lang="ko-KR" altLang="en-US" dirty="0"/>
              <a:t>의 끝자락도 따라가지 못할 것으로 예상하였으나 </a:t>
            </a:r>
            <a:r>
              <a:rPr lang="ko-KR" altLang="en-US" dirty="0" err="1"/>
              <a:t>일부에서나마</a:t>
            </a:r>
            <a:r>
              <a:rPr lang="ko-KR" altLang="en-US" dirty="0"/>
              <a:t> 능가할 수 있었으므로 달성도는 그를 기념하여</a:t>
            </a:r>
            <a:br>
              <a:rPr lang="en-US" altLang="ko-KR" dirty="0"/>
            </a:br>
            <a:r>
              <a:rPr lang="en-US" altLang="ko-KR" dirty="0"/>
              <a:t>134%</a:t>
            </a:r>
            <a:r>
              <a:rPr lang="ko-KR" altLang="en-US" dirty="0"/>
              <a:t>달성이라고 할 수 있을 것 같음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향후 계획</a:t>
            </a:r>
            <a:endParaRPr lang="en-US" altLang="ko-KR" dirty="0"/>
          </a:p>
          <a:p>
            <a:pPr lvl="1"/>
            <a:r>
              <a:rPr lang="ko-KR" altLang="en-US" dirty="0"/>
              <a:t>구현하지 않았던 </a:t>
            </a:r>
            <a:r>
              <a:rPr lang="en-US" altLang="ko-KR" dirty="0"/>
              <a:t>AES-256-GCM </a:t>
            </a:r>
            <a:r>
              <a:rPr lang="ko-KR" altLang="en-US" dirty="0"/>
              <a:t>운영 모드</a:t>
            </a:r>
            <a:r>
              <a:rPr lang="en-US" altLang="ko-KR" dirty="0"/>
              <a:t>(</a:t>
            </a:r>
            <a:r>
              <a:rPr lang="ko-KR" altLang="en-US" dirty="0"/>
              <a:t>실질적으로 이 모드가 현업에서는 많이 활용되는 것으로 추정됨</a:t>
            </a:r>
            <a:r>
              <a:rPr lang="en-US" altLang="ko-KR" dirty="0"/>
              <a:t>)</a:t>
            </a:r>
            <a:r>
              <a:rPr lang="ko-KR" altLang="en-US" dirty="0"/>
              <a:t>를 구현하여 최적화 하여 납득할만한 성능이 나온다면 홍보하여 사용자층을 늘려 볼 예정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MD5</a:t>
            </a:r>
            <a:r>
              <a:rPr lang="ko-KR" altLang="en-US" dirty="0"/>
              <a:t>구현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5058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48791B-5FD3-EACC-63E2-E5E6E13A4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프로젝트 추진 배경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5DFA48-DEA2-5EA4-CCBE-D86E9E2D4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많은 오픈소스 암호화</a:t>
            </a:r>
            <a:r>
              <a:rPr lang="en-US" altLang="ko-KR" dirty="0"/>
              <a:t>/</a:t>
            </a:r>
            <a:r>
              <a:rPr lang="ko-KR" altLang="en-US" dirty="0"/>
              <a:t>복호화 라이브러리</a:t>
            </a:r>
            <a:r>
              <a:rPr lang="en-US" altLang="ko-KR" dirty="0"/>
              <a:t>,</a:t>
            </a:r>
            <a:r>
              <a:rPr lang="ko-KR" altLang="en-US" dirty="0"/>
              <a:t> 유틸리티들이 있지만 사용방법이 너무 복잡하거나 설치 방법이 어려운 경우가 많음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학과에서 배운 암호화</a:t>
            </a:r>
            <a:r>
              <a:rPr lang="en-US" altLang="ko-KR" dirty="0"/>
              <a:t>/</a:t>
            </a:r>
            <a:r>
              <a:rPr lang="ko-KR" altLang="en-US" dirty="0"/>
              <a:t>복호화 기술들에 대한 실습으로 실제 적용을 해 보고 최대한 간결하게 적용할 수 있도록 </a:t>
            </a:r>
            <a:r>
              <a:rPr lang="en-US" altLang="ko-KR" dirty="0" err="1"/>
              <a:t>cmake</a:t>
            </a:r>
            <a:r>
              <a:rPr lang="ko-KR" altLang="en-US" dirty="0"/>
              <a:t>로 다른 프로젝트에 적용하기 쉬운 라이브러리를 제작한다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59879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94281-293C-4059-219B-6ADC26972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프로젝트의 목표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1FF1074-F1C5-2091-222D-D6AE3DB87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외부 라이브러리 없이</a:t>
            </a:r>
            <a:endParaRPr lang="en-US" altLang="ko-KR" dirty="0"/>
          </a:p>
          <a:p>
            <a:r>
              <a:rPr lang="en-US" altLang="ko-KR" dirty="0"/>
              <a:t>AES </a:t>
            </a:r>
            <a:r>
              <a:rPr lang="ko-KR" altLang="en-US" dirty="0"/>
              <a:t>알고리즘 구현</a:t>
            </a:r>
            <a:endParaRPr lang="en-US" altLang="ko-KR" dirty="0"/>
          </a:p>
          <a:p>
            <a:r>
              <a:rPr lang="en-US" altLang="ko-KR" dirty="0"/>
              <a:t>SHA </a:t>
            </a:r>
            <a:r>
              <a:rPr lang="ko-KR" altLang="en-US" dirty="0"/>
              <a:t>알고리즘 구현</a:t>
            </a:r>
            <a:endParaRPr lang="en-US" altLang="ko-KR" dirty="0"/>
          </a:p>
          <a:p>
            <a:r>
              <a:rPr lang="en-US" altLang="ko-KR" dirty="0"/>
              <a:t>MD5</a:t>
            </a:r>
            <a:r>
              <a:rPr lang="ko-KR" altLang="en-US" dirty="0"/>
              <a:t> 알고리즘 구현</a:t>
            </a:r>
            <a:endParaRPr lang="en-US" altLang="ko-KR" dirty="0"/>
          </a:p>
          <a:p>
            <a:r>
              <a:rPr lang="ko-KR" altLang="en-US" dirty="0"/>
              <a:t>파일 또는 스트림의 암</a:t>
            </a:r>
            <a:r>
              <a:rPr lang="en-US" altLang="ko-KR" dirty="0"/>
              <a:t>/</a:t>
            </a:r>
            <a:r>
              <a:rPr lang="ko-KR" altLang="en-US" dirty="0"/>
              <a:t>복호화</a:t>
            </a:r>
            <a:endParaRPr lang="en-US" altLang="ko-KR" dirty="0"/>
          </a:p>
          <a:p>
            <a:r>
              <a:rPr lang="ko-KR" altLang="en-US" dirty="0"/>
              <a:t>파일 </a:t>
            </a:r>
            <a:r>
              <a:rPr lang="ko-KR" altLang="en-US" dirty="0" err="1"/>
              <a:t>해싱</a:t>
            </a:r>
            <a:endParaRPr lang="en-US" altLang="ko-KR" dirty="0"/>
          </a:p>
          <a:p>
            <a:r>
              <a:rPr lang="ko-KR" altLang="en-US" dirty="0"/>
              <a:t>해시 기반 파일 비교</a:t>
            </a:r>
            <a:endParaRPr lang="en-US" altLang="ko-KR" dirty="0"/>
          </a:p>
          <a:p>
            <a:r>
              <a:rPr lang="ko-KR" altLang="en-US" dirty="0"/>
              <a:t>성능은 최신 </a:t>
            </a:r>
            <a:r>
              <a:rPr lang="en-US" altLang="ko-KR" dirty="0" err="1"/>
              <a:t>c++</a:t>
            </a:r>
            <a:r>
              <a:rPr lang="en-US" altLang="ko-KR" dirty="0"/>
              <a:t>20</a:t>
            </a:r>
            <a:r>
              <a:rPr lang="ko-KR" altLang="en-US" dirty="0"/>
              <a:t> 등 모던 </a:t>
            </a:r>
            <a:r>
              <a:rPr lang="en-US" altLang="ko-KR" dirty="0" err="1"/>
              <a:t>c++</a:t>
            </a:r>
            <a:r>
              <a:rPr lang="ko-KR" altLang="en-US" dirty="0"/>
              <a:t>기능</a:t>
            </a:r>
            <a:r>
              <a:rPr lang="en-US" altLang="ko-KR" dirty="0"/>
              <a:t>, </a:t>
            </a:r>
            <a:r>
              <a:rPr lang="ko-KR" altLang="en-US" dirty="0"/>
              <a:t>메모리 트릭 등을 최대한 활용하여 최대한의 속도를 뽑을 수 있도록 </a:t>
            </a:r>
            <a:r>
              <a:rPr lang="en-US" altLang="ko-KR" dirty="0"/>
              <a:t>(</a:t>
            </a:r>
            <a:r>
              <a:rPr lang="en-US" altLang="ko-KR" dirty="0" err="1"/>
              <a:t>openssl</a:t>
            </a:r>
            <a:r>
              <a:rPr lang="ko-KR" altLang="en-US" dirty="0"/>
              <a:t>을 현실적 최적화 한계로 두고 그에 최대한 가깝게 하기를 목표로 한다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08338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4A1CD4-1A41-46B8-A688-B2738DF49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달성 내용 </a:t>
            </a:r>
            <a:r>
              <a:rPr lang="en-US" altLang="ko-KR" dirty="0"/>
              <a:t>– </a:t>
            </a:r>
            <a:r>
              <a:rPr lang="ko-KR" altLang="en-US" dirty="0"/>
              <a:t>주요 기능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4AA7A1-868C-215B-5624-8129757D6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AES </a:t>
            </a:r>
            <a:r>
              <a:rPr lang="ko-KR" altLang="en-US" dirty="0"/>
              <a:t>알고리즘 구현</a:t>
            </a:r>
            <a:endParaRPr lang="en-US" altLang="ko-KR" dirty="0"/>
          </a:p>
          <a:p>
            <a:r>
              <a:rPr lang="en-US" altLang="ko-KR" dirty="0"/>
              <a:t>SHA256</a:t>
            </a:r>
            <a:r>
              <a:rPr lang="ko-KR" altLang="en-US" dirty="0"/>
              <a:t>알고리즘 구현</a:t>
            </a:r>
            <a:endParaRPr lang="en-US" altLang="ko-KR" dirty="0"/>
          </a:p>
          <a:p>
            <a:r>
              <a:rPr lang="ko-KR" altLang="en-US" dirty="0"/>
              <a:t>파일</a:t>
            </a:r>
            <a:r>
              <a:rPr lang="en-US" altLang="ko-KR" dirty="0"/>
              <a:t>/</a:t>
            </a:r>
            <a:r>
              <a:rPr lang="ko-KR" altLang="en-US" dirty="0"/>
              <a:t>스트림 암</a:t>
            </a:r>
            <a:r>
              <a:rPr lang="en-US" altLang="ko-KR" dirty="0"/>
              <a:t>/</a:t>
            </a:r>
            <a:r>
              <a:rPr lang="ko-KR" altLang="en-US" dirty="0"/>
              <a:t>복호화 기능 구현</a:t>
            </a:r>
            <a:endParaRPr lang="en-US" altLang="ko-KR" dirty="0"/>
          </a:p>
          <a:p>
            <a:r>
              <a:rPr lang="ko-KR" altLang="en-US" dirty="0"/>
              <a:t>해시기반 파일 비교 구현</a:t>
            </a:r>
            <a:endParaRPr lang="en-US" altLang="ko-KR" dirty="0"/>
          </a:p>
          <a:p>
            <a:r>
              <a:rPr lang="ko-KR" altLang="en-US" dirty="0"/>
              <a:t>파일 </a:t>
            </a:r>
            <a:r>
              <a:rPr lang="ko-KR" altLang="en-US" dirty="0" err="1"/>
              <a:t>해싱</a:t>
            </a:r>
            <a:r>
              <a:rPr lang="ko-KR" altLang="en-US" dirty="0"/>
              <a:t> 기능 구현</a:t>
            </a:r>
            <a:endParaRPr lang="en-US" altLang="ko-KR" dirty="0"/>
          </a:p>
          <a:p>
            <a:r>
              <a:rPr lang="ko-KR" altLang="en-US" dirty="0"/>
              <a:t>해시를 파일과 비교하는 기능 구현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8357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9683C-2B80-F402-0B8E-B4F254DE6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985996-D175-1C33-5997-7726B499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달성 내용 </a:t>
            </a:r>
            <a:r>
              <a:rPr lang="en-US" altLang="ko-KR" dirty="0"/>
              <a:t>– </a:t>
            </a:r>
            <a:r>
              <a:rPr lang="ko-KR" altLang="en-US" dirty="0"/>
              <a:t>주요 기능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33EDDBE-2D5F-E83A-3CB6-0C0E0EC7E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모드</a:t>
            </a:r>
            <a:r>
              <a:rPr lang="en-US" altLang="ko-KR" dirty="0"/>
              <a:t>:</a:t>
            </a:r>
          </a:p>
        </p:txBody>
      </p:sp>
      <p:pic>
        <p:nvPicPr>
          <p:cNvPr id="5" name="그림 4" descr="텍스트, 스크린샷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2E38775-077F-860A-ADA9-F9C165A84F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428" y="1973982"/>
            <a:ext cx="11797144" cy="430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40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3D4C9-A668-FAF3-9D9B-9049516BB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9465AB-A35E-3563-48FA-456AE78EA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달성 내용 </a:t>
            </a:r>
            <a:r>
              <a:rPr lang="en-US" altLang="ko-KR" dirty="0"/>
              <a:t>– </a:t>
            </a:r>
            <a:r>
              <a:rPr lang="ko-KR" altLang="en-US" dirty="0"/>
              <a:t>주요 기능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B2FA6DD-8B8B-F26A-3B92-3EB85AD20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암호화 모드</a:t>
            </a:r>
            <a:r>
              <a:rPr lang="en-US" altLang="ko-KR" dirty="0"/>
              <a:t>:</a:t>
            </a:r>
          </a:p>
        </p:txBody>
      </p:sp>
      <p:pic>
        <p:nvPicPr>
          <p:cNvPr id="6" name="그림 5" descr="텍스트, 스크린샷, 폰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97A03E7-817A-2A38-0F11-456F8829D8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637" y="1864708"/>
            <a:ext cx="10264726" cy="491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532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A6010-2C4A-C14B-7D4E-1B9D08066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D9903E-9D42-1DDF-52CF-19DFFCB31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달성 내용 </a:t>
            </a:r>
            <a:r>
              <a:rPr lang="en-US" altLang="ko-KR" dirty="0"/>
              <a:t>– </a:t>
            </a:r>
            <a:r>
              <a:rPr lang="ko-KR" altLang="en-US" dirty="0"/>
              <a:t>주요 기능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23A480-AADB-EF45-72C9-E253F34C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복호화 모드</a:t>
            </a:r>
            <a:r>
              <a:rPr lang="en-US" altLang="ko-KR" dirty="0"/>
              <a:t>:</a:t>
            </a:r>
          </a:p>
        </p:txBody>
      </p:sp>
      <p:pic>
        <p:nvPicPr>
          <p:cNvPr id="5" name="그림 4" descr="텍스트, 스크린샷, 소프트웨어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24E750A-3851-C44B-01B9-5C503C035F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993" y="2041236"/>
            <a:ext cx="11414013" cy="4631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26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5D35C-6A3B-24E6-D948-5692DE082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30A721-EBB9-722F-F936-185A9F60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달성 내용 </a:t>
            </a:r>
            <a:r>
              <a:rPr lang="en-US" altLang="ko-KR" dirty="0"/>
              <a:t>– </a:t>
            </a:r>
            <a:r>
              <a:rPr lang="ko-KR" altLang="en-US" dirty="0"/>
              <a:t>주요 기능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EF16E8-30A4-7208-E964-DC90261BA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해시 모드</a:t>
            </a:r>
            <a:r>
              <a:rPr lang="en-US" altLang="ko-KR" dirty="0"/>
              <a:t>:</a:t>
            </a:r>
          </a:p>
        </p:txBody>
      </p:sp>
      <p:pic>
        <p:nvPicPr>
          <p:cNvPr id="6" name="그림 5" descr="텍스트, 스크린샷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E553D29-86B9-7533-F6A6-E8E050A046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283" y="1789993"/>
            <a:ext cx="9021434" cy="506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476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92282-C1BC-66DF-FEEA-6D381425F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B43561-17C1-E5A3-431E-D5EEE9AB7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달성 내용 </a:t>
            </a:r>
            <a:r>
              <a:rPr lang="en-US" altLang="ko-KR" dirty="0"/>
              <a:t>– </a:t>
            </a:r>
            <a:r>
              <a:rPr lang="ko-KR" altLang="en-US" dirty="0"/>
              <a:t>주요 기능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668BCDD-0201-CF83-08A4-5512691AF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사용 예시</a:t>
            </a:r>
            <a:r>
              <a:rPr lang="en-US" altLang="ko-KR" dirty="0"/>
              <a:t>: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E1DD0980-2F2B-3FCA-31BF-370220D6C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4200"/>
            <a:ext cx="12192000" cy="408000"/>
          </a:xfrm>
          <a:prstGeom prst="rect">
            <a:avLst/>
          </a:prstGeom>
        </p:spPr>
      </p:pic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3055C8C1-6171-1C23-A24A-DA3F6CDD7E39}"/>
              </a:ext>
            </a:extLst>
          </p:cNvPr>
          <p:cNvSpPr txBox="1">
            <a:spLocks/>
          </p:cNvSpPr>
          <p:nvPr/>
        </p:nvSpPr>
        <p:spPr>
          <a:xfrm>
            <a:off x="429768" y="24475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err="1"/>
              <a:t>compile_commands.json</a:t>
            </a:r>
            <a:r>
              <a:rPr lang="en-US" altLang="ko-KR" dirty="0"/>
              <a:t> </a:t>
            </a:r>
            <a:r>
              <a:rPr lang="ko-KR" altLang="en-US" dirty="0"/>
              <a:t>파일을 </a:t>
            </a:r>
            <a:r>
              <a:rPr lang="en-US" altLang="ko-KR" dirty="0" err="1"/>
              <a:t>encrypted.aes</a:t>
            </a:r>
            <a:r>
              <a:rPr lang="en-US" altLang="ko-KR" dirty="0"/>
              <a:t> </a:t>
            </a:r>
            <a:r>
              <a:rPr lang="ko-KR" altLang="en-US" dirty="0"/>
              <a:t>파일로 비밀번호 </a:t>
            </a:r>
            <a:r>
              <a:rPr lang="en-US" altLang="ko-KR" dirty="0" err="1"/>
              <a:t>asdf</a:t>
            </a:r>
            <a:r>
              <a:rPr lang="ko-KR" altLang="en-US" dirty="0"/>
              <a:t>와 엔트로피 키 파일 </a:t>
            </a:r>
            <a:r>
              <a:rPr lang="en-US" altLang="ko-KR" dirty="0" err="1"/>
              <a:t>key.pem</a:t>
            </a:r>
            <a:r>
              <a:rPr lang="ko-KR" altLang="en-US" dirty="0"/>
              <a:t>로 알고리즘 </a:t>
            </a:r>
            <a:r>
              <a:rPr lang="en-US" altLang="ko-KR" dirty="0"/>
              <a:t>AES-256-CBC</a:t>
            </a:r>
            <a:r>
              <a:rPr lang="ko-KR" altLang="en-US" dirty="0"/>
              <a:t>를 통해 암호화하며 오류나 성공 메시지를 출력하고 만약 위의 파일들 중에 이미 있는 파일이 있다면 덮어쓰기 하라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854519"/>
      </p:ext>
    </p:extLst>
  </p:cSld>
  <p:clrMapOvr>
    <a:masterClrMapping/>
  </p:clrMapOvr>
</p:sld>
</file>

<file path=ppt/theme/theme1.xml><?xml version="1.0" encoding="utf-8"?>
<a:theme xmlns:a="http://schemas.openxmlformats.org/drawingml/2006/main" name="Dune">
  <a:themeElements>
    <a:clrScheme name="Dune">
      <a:dk1>
        <a:srgbClr val="131313"/>
      </a:dk1>
      <a:lt1>
        <a:sysClr val="window" lastClr="FFFFFF"/>
      </a:lt1>
      <a:dk2>
        <a:srgbClr val="203430"/>
      </a:dk2>
      <a:lt2>
        <a:srgbClr val="F0EDE6"/>
      </a:lt2>
      <a:accent1>
        <a:srgbClr val="A57361"/>
      </a:accent1>
      <a:accent2>
        <a:srgbClr val="CD9979"/>
      </a:accent2>
      <a:accent3>
        <a:srgbClr val="4E6C67"/>
      </a:accent3>
      <a:accent4>
        <a:srgbClr val="BA958C"/>
      </a:accent4>
      <a:accent5>
        <a:srgbClr val="A08C60"/>
      </a:accent5>
      <a:accent6>
        <a:srgbClr val="956969"/>
      </a:accent6>
      <a:hlink>
        <a:srgbClr val="B0685E"/>
      </a:hlink>
      <a:folHlink>
        <a:srgbClr val="5E827E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une" id="{826328CA-5F67-4711-B85D-145ABD90F0C2}" vid="{19057A55-7D5A-4630-9E53-CA5ED64477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473</Words>
  <Application>Microsoft Office PowerPoint</Application>
  <PresentationFormat>와이드스크린</PresentationFormat>
  <Paragraphs>53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6" baseType="lpstr">
      <vt:lpstr>Arial</vt:lpstr>
      <vt:lpstr>Neue Haas Grotesk Text Pro</vt:lpstr>
      <vt:lpstr>Dune</vt:lpstr>
      <vt:lpstr>(file_util) 최종 결과 발표</vt:lpstr>
      <vt:lpstr>프로젝트 추진 배경</vt:lpstr>
      <vt:lpstr>프로젝트의 목표</vt:lpstr>
      <vt:lpstr>달성 내용 – 주요 기능</vt:lpstr>
      <vt:lpstr>달성 내용 – 주요 기능</vt:lpstr>
      <vt:lpstr>달성 내용 – 주요 기능</vt:lpstr>
      <vt:lpstr>달성 내용 – 주요 기능</vt:lpstr>
      <vt:lpstr>달성 내용 – 주요 기능</vt:lpstr>
      <vt:lpstr>달성 내용 – 주요 기능</vt:lpstr>
      <vt:lpstr>실험/실증 결과</vt:lpstr>
      <vt:lpstr>실험/실증 결과</vt:lpstr>
      <vt:lpstr>실험/실증 결과</vt:lpstr>
      <vt:lpstr>결론 및 향후 계획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Dusik Park</dc:creator>
  <cp:lastModifiedBy>김민수</cp:lastModifiedBy>
  <cp:revision>4</cp:revision>
  <dcterms:created xsi:type="dcterms:W3CDTF">2025-12-01T08:58:46Z</dcterms:created>
  <dcterms:modified xsi:type="dcterms:W3CDTF">2025-12-11T15:59:38Z</dcterms:modified>
</cp:coreProperties>
</file>